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smtClean="0"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0B9BCE-C073-4F40-9BB6-02237172EA06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84E01C-4709-9E40-BD34-E9D774D5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/3.0/" TargetMode="External"/><Relationship Id="rId3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.umich.edu/copyright/copyright-inf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choos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hyperlink" Target="http://creativecommons.org/licenses/by-nc-sa/2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ineye.com" TargetMode="External"/><Relationship Id="rId4" Type="http://schemas.openxmlformats.org/officeDocument/2006/relationships/hyperlink" Target="search.creativecommon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images.goog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eebly.com" TargetMode="External"/><Relationship Id="rId3" Type="http://schemas.openxmlformats.org/officeDocument/2006/relationships/hyperlink" Target="openattribute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.umich.edu/content.php?pid=228000&amp;sid=2315093" TargetMode="External"/><Relationship Id="rId4" Type="http://schemas.openxmlformats.org/officeDocument/2006/relationships/hyperlink" Target="victorialungu.weebly.com" TargetMode="External"/><Relationship Id="rId5" Type="http://schemas.openxmlformats.org/officeDocument/2006/relationships/hyperlink" Target="mailto:vlungu@umich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2pu.org/en/schools/school-of-op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057401"/>
            <a:ext cx="6762749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Keep it Open: Building Public Sites in the Wild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3962400"/>
            <a:ext cx="3429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Victoria Lungu</a:t>
            </a:r>
          </a:p>
          <a:p>
            <a:r>
              <a:rPr lang="en-US" dirty="0" smtClean="0"/>
              <a:t>University of Michigan</a:t>
            </a:r>
          </a:p>
          <a:p>
            <a:r>
              <a:rPr lang="en-US" dirty="0" smtClean="0"/>
              <a:t>School of Information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1500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This work is licensed under the Creative Commons Attribution 3.0 </a:t>
            </a:r>
            <a:r>
              <a:rPr lang="en-US" sz="1400" dirty="0" err="1" smtClean="0">
                <a:solidFill>
                  <a:srgbClr val="FFFFFF"/>
                </a:solidFill>
              </a:rPr>
              <a:t>Unported</a:t>
            </a:r>
            <a:r>
              <a:rPr lang="en-US" sz="1400" dirty="0" smtClean="0">
                <a:solidFill>
                  <a:srgbClr val="FFFFFF"/>
                </a:solidFill>
              </a:rPr>
              <a:t> License. To view a copy of this license, visit </a:t>
            </a:r>
            <a:r>
              <a:rPr lang="en-US" sz="1400" dirty="0" smtClean="0">
                <a:solidFill>
                  <a:srgbClr val="FFFFFF"/>
                </a:solidFill>
                <a:hlinkClick r:id="rId2"/>
              </a:rPr>
              <a:t>http://creativecommons.org/licenses/by/3.0/ </a:t>
            </a:r>
            <a:r>
              <a:rPr lang="en-US" sz="1400" dirty="0" smtClean="0">
                <a:solidFill>
                  <a:srgbClr val="FFFFFF"/>
                </a:solidFill>
              </a:rPr>
              <a:t>or send a letter to Creative Commons, 444 Castro Street, Suite 900, Mountain View, California, 94041, USA.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7" name="Picture 6" descr="88x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53213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Questions?</a:t>
            </a:r>
          </a:p>
          <a:p>
            <a:pPr>
              <a:buNone/>
            </a:pPr>
            <a:r>
              <a:rPr lang="en-US" sz="4400" dirty="0" smtClean="0"/>
              <a:t>Comments?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4953000"/>
            <a:ext cx="325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Thank you!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62000"/>
          </a:xfrm>
        </p:spPr>
        <p:txBody>
          <a:bodyPr/>
          <a:lstStyle/>
          <a:p>
            <a:r>
              <a:rPr lang="en-US" sz="3200" dirty="0" smtClean="0"/>
              <a:t>What is Creative Commons?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3820656"/>
            <a:ext cx="7583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Why Creative Commons?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" name="Content Placeholder 8" descr="cc.lar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4150" y="914400"/>
            <a:ext cx="1828800" cy="1828800"/>
          </a:xfrm>
        </p:spPr>
      </p:pic>
      <p:sp>
        <p:nvSpPr>
          <p:cNvPr id="10" name="TextBox 9"/>
          <p:cNvSpPr txBox="1"/>
          <p:nvPr/>
        </p:nvSpPr>
        <p:spPr>
          <a:xfrm>
            <a:off x="1066800" y="11430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A form of licensing </a:t>
            </a:r>
            <a:r>
              <a:rPr lang="en-US" sz="2400" u="sng" dirty="0" smtClean="0">
                <a:solidFill>
                  <a:schemeClr val="bg1">
                    <a:lumMod val="95000"/>
                  </a:schemeClr>
                </a:solidFill>
              </a:rPr>
              <a:t>NOT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a form of copyright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But it can be used to serve as an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expression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of your Copyright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It allows creators to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share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content and let’s users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use, remix, and build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upon it. 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495800"/>
            <a:ext cx="7296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It is a free legal tool that helps protect your choice to share your work  and the people who chose to use it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It promotes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knowledge sharing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and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creative innovation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and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</a:rPr>
              <a:t>digital communities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don’t forget..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Creative Commons is NOT the same as Fair Use and does not reflect the same legal issues and limitations</a:t>
            </a:r>
          </a:p>
          <a:p>
            <a:endParaRPr lang="en-US" dirty="0" smtClean="0"/>
          </a:p>
          <a:p>
            <a:r>
              <a:rPr lang="en-US" dirty="0" smtClean="0"/>
              <a:t>For information on Fair Use…</a:t>
            </a:r>
          </a:p>
          <a:p>
            <a:pPr lvl="1"/>
            <a:r>
              <a:rPr lang="en-US" dirty="0" smtClean="0"/>
              <a:t>Contact your Copyright office</a:t>
            </a:r>
          </a:p>
          <a:p>
            <a:pPr lvl="1"/>
            <a:r>
              <a:rPr lang="en-US" dirty="0" smtClean="0"/>
              <a:t>Contact a law firm for official legal advice</a:t>
            </a:r>
          </a:p>
          <a:p>
            <a:pPr lvl="1"/>
            <a:r>
              <a:rPr lang="en-US" dirty="0" smtClean="0"/>
              <a:t>Reference this resources from U of M:</a:t>
            </a:r>
          </a:p>
          <a:p>
            <a:pPr lvl="2"/>
            <a:r>
              <a:rPr lang="en-US" dirty="0" smtClean="0">
                <a:hlinkClick r:id="rId2"/>
              </a:rPr>
              <a:t>http://www.lib.umich.edu/copyright/copyright-info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Licensing: a 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45795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Licenses</a:t>
            </a:r>
          </a:p>
          <a:p>
            <a:pPr lvl="1"/>
            <a:r>
              <a:rPr lang="en-US" sz="2400" dirty="0" smtClean="0"/>
              <a:t>Creative Commons Attribution – Least Restrictive</a:t>
            </a:r>
          </a:p>
          <a:p>
            <a:pPr lvl="1"/>
            <a:r>
              <a:rPr lang="en-US" sz="2400" dirty="0" err="1" smtClean="0"/>
              <a:t>ShareAlike</a:t>
            </a:r>
            <a:r>
              <a:rPr lang="en-US" sz="2400" dirty="0" smtClean="0"/>
              <a:t> – Everything after, must have the same license.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 err="1" smtClean="0"/>
              <a:t>Derivs</a:t>
            </a:r>
            <a:r>
              <a:rPr lang="en-US" sz="2400" dirty="0" smtClean="0"/>
              <a:t>- Can’t be changed, only used. </a:t>
            </a:r>
          </a:p>
          <a:p>
            <a:pPr lvl="1"/>
            <a:r>
              <a:rPr lang="en-US" sz="2400" dirty="0" err="1" smtClean="0"/>
              <a:t>NonCommercial</a:t>
            </a:r>
            <a:r>
              <a:rPr lang="en-US" sz="2400" dirty="0" smtClean="0"/>
              <a:t> – Can’t be used for commercial purpose.</a:t>
            </a:r>
          </a:p>
          <a:p>
            <a:pPr lvl="3"/>
            <a:r>
              <a:rPr lang="en-US" sz="2400" dirty="0" err="1" smtClean="0"/>
              <a:t>NonCommercial</a:t>
            </a:r>
            <a:r>
              <a:rPr lang="en-US" sz="2400" dirty="0" smtClean="0"/>
              <a:t> </a:t>
            </a:r>
            <a:r>
              <a:rPr lang="en-US" sz="2400" dirty="0" err="1" smtClean="0"/>
              <a:t>ShareAlike</a:t>
            </a:r>
            <a:endParaRPr lang="en-US" sz="2400" dirty="0" smtClean="0"/>
          </a:p>
          <a:p>
            <a:pPr lvl="3"/>
            <a:r>
              <a:rPr lang="en-US" sz="2400" dirty="0" err="1" smtClean="0"/>
              <a:t>NonCommercial</a:t>
            </a:r>
            <a:r>
              <a:rPr lang="en-US" sz="2400" dirty="0" smtClean="0"/>
              <a:t> </a:t>
            </a:r>
            <a:r>
              <a:rPr lang="en-US" sz="2400" dirty="0" err="1" smtClean="0"/>
              <a:t>NoDerivs</a:t>
            </a:r>
            <a:r>
              <a:rPr lang="en-US" sz="2400" dirty="0" smtClean="0"/>
              <a:t> – Most Restrictive.</a:t>
            </a:r>
          </a:p>
          <a:p>
            <a:pPr lvl="3">
              <a:buNone/>
            </a:pPr>
            <a:r>
              <a:rPr lang="en-US" sz="2400" dirty="0" smtClean="0">
                <a:hlinkClick r:id="rId2"/>
              </a:rPr>
              <a:t>Build your Own 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88x3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035300"/>
            <a:ext cx="1117600" cy="393700"/>
          </a:xfrm>
          <a:prstGeom prst="rect">
            <a:avLst/>
          </a:prstGeom>
        </p:spPr>
      </p:pic>
      <p:pic>
        <p:nvPicPr>
          <p:cNvPr id="5" name="Picture 4" descr="88x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362200"/>
            <a:ext cx="1117600" cy="393700"/>
          </a:xfrm>
          <a:prstGeom prst="rect">
            <a:avLst/>
          </a:prstGeom>
        </p:spPr>
      </p:pic>
      <p:pic>
        <p:nvPicPr>
          <p:cNvPr id="6" name="Picture 5" descr="88x31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625850"/>
            <a:ext cx="1117600" cy="393700"/>
          </a:xfrm>
          <a:prstGeom prst="rect">
            <a:avLst/>
          </a:prstGeom>
        </p:spPr>
      </p:pic>
      <p:pic>
        <p:nvPicPr>
          <p:cNvPr id="7" name="Picture 6" descr="88x31-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343400"/>
            <a:ext cx="1117600" cy="393700"/>
          </a:xfrm>
          <a:prstGeom prst="rect">
            <a:avLst/>
          </a:prstGeom>
        </p:spPr>
      </p:pic>
      <p:pic>
        <p:nvPicPr>
          <p:cNvPr id="8" name="Picture 7" descr="88x31-4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4908550"/>
            <a:ext cx="1117600" cy="393700"/>
          </a:xfrm>
          <a:prstGeom prst="rect">
            <a:avLst/>
          </a:prstGeom>
        </p:spPr>
      </p:pic>
      <p:pic>
        <p:nvPicPr>
          <p:cNvPr id="9" name="Picture 8" descr="88x31-5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" y="55626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CC Material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8800"/>
            <a:ext cx="3429000" cy="4208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Always give credit where credit is due!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Use a citation like below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Add an Icon generated by </a:t>
            </a:r>
            <a:r>
              <a:rPr lang="en-US" dirty="0" err="1" smtClean="0"/>
              <a:t>creativecommons.org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4253324789_4e29308f29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50" y="1425388"/>
            <a:ext cx="41148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5540188"/>
            <a:ext cx="478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“Share” by AJC1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CC: BY-NC-SA 2.0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  <a:hlinkClick r:id="rId3"/>
              </a:rPr>
              <a:t>Flickr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CC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Search Engines</a:t>
            </a:r>
          </a:p>
          <a:p>
            <a:r>
              <a:rPr lang="en-US" dirty="0" smtClean="0"/>
              <a:t>Google Image Search</a:t>
            </a:r>
          </a:p>
          <a:p>
            <a:pPr lvl="1"/>
            <a:r>
              <a:rPr lang="en-US" dirty="0" err="1" smtClean="0">
                <a:hlinkClick r:id="rId2" action="ppaction://hlinkfile"/>
              </a:rPr>
              <a:t>Images.google.com</a:t>
            </a:r>
            <a:endParaRPr lang="en-US" dirty="0" smtClean="0"/>
          </a:p>
          <a:p>
            <a:pPr lvl="1"/>
            <a:r>
              <a:rPr lang="en-US" dirty="0" smtClean="0"/>
              <a:t>Reverse search engine helps you locate items you previously saved or used</a:t>
            </a:r>
          </a:p>
          <a:p>
            <a:r>
              <a:rPr lang="en-US" dirty="0" smtClean="0"/>
              <a:t>Tin Eye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hlinkClick r:id="rId3" action="ppaction://hlinkfile"/>
              </a:rPr>
              <a:t>Tineye.com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Same as Google Image Search</a:t>
            </a:r>
          </a:p>
          <a:p>
            <a:r>
              <a:rPr lang="en-US" dirty="0" smtClean="0"/>
              <a:t>Creative Commons Search engine</a:t>
            </a:r>
          </a:p>
          <a:p>
            <a:pPr lvl="1"/>
            <a:r>
              <a:rPr lang="en-US" dirty="0" err="1" smtClean="0">
                <a:hlinkClick r:id="rId4" action="ppaction://hlinkfile"/>
              </a:rPr>
              <a:t>Search.creativecommons.org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results come up when you search for this image?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4114800"/>
            <a:ext cx="310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are its licensing restrictions?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Content Placeholder 8" descr="1249324951_01c984459d_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462" y="1982310"/>
            <a:ext cx="3808889" cy="380888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CC Material pt.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Built ins and add-ons</a:t>
            </a:r>
          </a:p>
          <a:p>
            <a:r>
              <a:rPr lang="en-US" dirty="0" err="1" smtClean="0">
                <a:hlinkClick r:id="rId2" action="ppaction://hlinkfile"/>
              </a:rPr>
              <a:t>Weebly</a:t>
            </a:r>
            <a:endParaRPr lang="en-US" dirty="0" smtClean="0"/>
          </a:p>
          <a:p>
            <a:pPr lvl="1"/>
            <a:r>
              <a:rPr lang="en-US" dirty="0" smtClean="0"/>
              <a:t>Built in CC searching</a:t>
            </a:r>
          </a:p>
          <a:p>
            <a:r>
              <a:rPr lang="en-US" dirty="0" err="1" smtClean="0"/>
              <a:t>OpenAttribute</a:t>
            </a:r>
            <a:endParaRPr lang="en-US" dirty="0" smtClean="0"/>
          </a:p>
          <a:p>
            <a:pPr lvl="1"/>
            <a:r>
              <a:rPr lang="en-US" dirty="0" err="1" smtClean="0">
                <a:hlinkClick r:id="rId3" action="ppaction://hlinkfile"/>
              </a:rPr>
              <a:t>Openattribute.com</a:t>
            </a:r>
            <a:endParaRPr lang="en-US" dirty="0" smtClean="0"/>
          </a:p>
          <a:p>
            <a:pPr lvl="1"/>
            <a:r>
              <a:rPr lang="en-US" dirty="0" smtClean="0"/>
              <a:t>An app that can be downloaded and used to find and cite CC Material for personal sites, </a:t>
            </a:r>
            <a:r>
              <a:rPr lang="en-US" dirty="0" err="1" smtClean="0"/>
              <a:t>Wordpress</a:t>
            </a:r>
            <a:r>
              <a:rPr lang="en-US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More about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52600"/>
            <a:ext cx="7583487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24" dirty="0" smtClean="0"/>
              <a:t>P2PU School of Open</a:t>
            </a:r>
          </a:p>
          <a:p>
            <a:pPr lvl="1"/>
            <a:r>
              <a:rPr lang="en-US" sz="2824" dirty="0" smtClean="0">
                <a:hlinkClick r:id="rId2"/>
              </a:rPr>
              <a:t>P2pu.org/en/schools/school-of-open</a:t>
            </a:r>
            <a:endParaRPr lang="en-US" sz="2824" dirty="0" smtClean="0"/>
          </a:p>
          <a:p>
            <a:pPr lvl="1"/>
            <a:r>
              <a:rPr lang="en-US" sz="2824" dirty="0" smtClean="0"/>
              <a:t>Work through modules to learn more in depth content around Open Access and CC</a:t>
            </a:r>
            <a:r>
              <a:rPr lang="en-US" sz="2824" dirty="0" smtClean="0"/>
              <a:t>. </a:t>
            </a:r>
          </a:p>
          <a:p>
            <a:pPr>
              <a:buNone/>
            </a:pPr>
            <a:r>
              <a:rPr lang="en-US" sz="2824" dirty="0" err="1" smtClean="0"/>
              <a:t>Open.Michigan</a:t>
            </a:r>
            <a:r>
              <a:rPr lang="en-US" sz="2824" dirty="0" smtClean="0"/>
              <a:t> </a:t>
            </a:r>
            <a:r>
              <a:rPr lang="en-US" sz="2824" dirty="0" smtClean="0">
                <a:hlinkClick r:id="rId3"/>
              </a:rPr>
              <a:t>Research Guide</a:t>
            </a:r>
            <a:endParaRPr lang="en-US" sz="2824" dirty="0" smtClean="0"/>
          </a:p>
          <a:p>
            <a:pPr>
              <a:buNone/>
            </a:pPr>
            <a:r>
              <a:rPr lang="en-US" sz="2824" dirty="0" smtClean="0"/>
              <a:t>Workshop </a:t>
            </a:r>
            <a:r>
              <a:rPr lang="en-US" sz="2824" dirty="0" smtClean="0"/>
              <a:t>Resources</a:t>
            </a:r>
          </a:p>
          <a:p>
            <a:pPr>
              <a:buNone/>
            </a:pPr>
            <a:r>
              <a:rPr lang="en-US" sz="2824" dirty="0" smtClean="0"/>
              <a:t>	The Presentation and Resource links can be found at my site: </a:t>
            </a:r>
            <a:r>
              <a:rPr lang="en-US" sz="2824" dirty="0" err="1" smtClean="0">
                <a:hlinkClick r:id="rId4" action="ppaction://hlinkfile"/>
              </a:rPr>
              <a:t>victorialungu.weebly.com</a:t>
            </a:r>
            <a:endParaRPr lang="en-US" sz="2824" dirty="0" smtClean="0"/>
          </a:p>
          <a:p>
            <a:pPr>
              <a:buNone/>
            </a:pPr>
            <a:r>
              <a:rPr lang="en-US" sz="2824" dirty="0" smtClean="0"/>
              <a:t>OR</a:t>
            </a:r>
          </a:p>
          <a:p>
            <a:pPr>
              <a:buNone/>
            </a:pPr>
            <a:r>
              <a:rPr lang="en-US" sz="2824" dirty="0" smtClean="0"/>
              <a:t>	Feel free to email me: </a:t>
            </a:r>
            <a:r>
              <a:rPr lang="en-US" sz="2824" dirty="0" smtClean="0">
                <a:hlinkClick r:id="rId5"/>
              </a:rPr>
              <a:t>vlungu@umich.edu</a:t>
            </a:r>
            <a:endParaRPr lang="en-US" sz="2824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340</TotalTime>
  <Words>480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Keep it Open: Building Public Sites in the Wild</vt:lpstr>
      <vt:lpstr>What is Creative Commons?</vt:lpstr>
      <vt:lpstr>And don’t forget..</vt:lpstr>
      <vt:lpstr>Licensing: a quick overview</vt:lpstr>
      <vt:lpstr>Using CC Material </vt:lpstr>
      <vt:lpstr>Finding CC Material</vt:lpstr>
      <vt:lpstr>What results come up when you search for this image? </vt:lpstr>
      <vt:lpstr>Finding CC Material pt. 2 </vt:lpstr>
      <vt:lpstr>Learning More about CC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it Open: Building Public Sites in the Wild</dc:title>
  <dc:creator>Victoria Lungu</dc:creator>
  <cp:lastModifiedBy>Victoria Lungu</cp:lastModifiedBy>
  <cp:revision>39</cp:revision>
  <dcterms:created xsi:type="dcterms:W3CDTF">2012-10-11T04:20:07Z</dcterms:created>
  <dcterms:modified xsi:type="dcterms:W3CDTF">2012-10-11T04:27:56Z</dcterms:modified>
</cp:coreProperties>
</file>